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3" r:id="rId3"/>
    <p:sldId id="264" r:id="rId4"/>
    <p:sldId id="267" r:id="rId5"/>
    <p:sldId id="268" r:id="rId6"/>
    <p:sldId id="274" r:id="rId7"/>
    <p:sldId id="275" r:id="rId8"/>
    <p:sldId id="280" r:id="rId9"/>
    <p:sldId id="281" r:id="rId10"/>
    <p:sldId id="28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1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914506-89B3-CC43-805F-3AE17F696A8D}" type="datetimeFigureOut">
              <a:rPr lang="en-US" smtClean="0"/>
              <a:t>2013-05-16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692E0-04A6-4749-8363-F1A8629AB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410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2C6CAC-FCE4-B64B-BD2D-E9B4BD744B1A}" type="datetimeFigureOut">
              <a:rPr lang="en-US" smtClean="0"/>
              <a:t>2013-05-16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E102F3-D38C-5945-948E-6F7C938A10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352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E102F3-D38C-5945-948E-6F7C938A103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91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May 16,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May 16,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May 16,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May 16,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May 16, 2013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May 16,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May 16,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May 16,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May 16,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May 16,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May 16,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May 16,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lowingdata.com" TargetMode="External"/><Relationship Id="rId4" Type="http://schemas.openxmlformats.org/officeDocument/2006/relationships/hyperlink" Target="http://ilovecharts.tumblr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tatcan.gc.ca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8195766" cy="3075293"/>
          </a:xfrm>
        </p:spPr>
        <p:txBody>
          <a:bodyPr/>
          <a:lstStyle/>
          <a:p>
            <a:r>
              <a:rPr lang="en-US" sz="6000" dirty="0" smtClean="0"/>
              <a:t>The chart CLINIC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745130"/>
            <a:ext cx="6858000" cy="260454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Charts need help.</a:t>
            </a:r>
          </a:p>
          <a:p>
            <a:r>
              <a:rPr lang="en-US" dirty="0" smtClean="0"/>
              <a:t>Won’t you help the charts?</a:t>
            </a:r>
          </a:p>
          <a:p>
            <a:endParaRPr lang="en-US" dirty="0" smtClean="0"/>
          </a:p>
          <a:p>
            <a:r>
              <a:rPr lang="en-US" dirty="0" smtClean="0"/>
              <a:t>Laurel HYATT, 9 June 2013</a:t>
            </a:r>
          </a:p>
          <a:p>
            <a:endParaRPr lang="en-US" dirty="0"/>
          </a:p>
          <a:p>
            <a:r>
              <a:rPr lang="en-US" sz="1200" dirty="0" smtClean="0"/>
              <a:t>©</a:t>
            </a:r>
            <a:r>
              <a:rPr lang="en-US" dirty="0" smtClean="0"/>
              <a:t> </a:t>
            </a:r>
            <a:r>
              <a:rPr lang="en-US" sz="1200" cap="none" dirty="0" smtClean="0">
                <a:latin typeface="+mn-lt"/>
              </a:rPr>
              <a:t>Laurel Hyatt</a:t>
            </a:r>
            <a:endParaRPr lang="en-US" sz="1200" cap="none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5374" y="2411107"/>
            <a:ext cx="2239651" cy="330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185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“Save the Pies for Dessert,” by Stephen Few </a:t>
            </a:r>
            <a:r>
              <a:rPr lang="en-US" sz="1800" dirty="0" smtClean="0"/>
              <a:t>[e-newsletter article, </a:t>
            </a:r>
            <a:r>
              <a:rPr lang="en-US" sz="1800" dirty="0" err="1" smtClean="0"/>
              <a:t>www.perceptualedge.com</a:t>
            </a:r>
            <a:r>
              <a:rPr lang="en-US" sz="1800" dirty="0" smtClean="0"/>
              <a:t>]</a:t>
            </a:r>
          </a:p>
          <a:p>
            <a:r>
              <a:rPr lang="en-US" i="1" dirty="0" smtClean="0"/>
              <a:t>How to Lie With Statistics</a:t>
            </a:r>
            <a:r>
              <a:rPr lang="en-US" dirty="0" smtClean="0"/>
              <a:t>, by Darrell Huff </a:t>
            </a:r>
            <a:r>
              <a:rPr lang="en-US" sz="1800" dirty="0" smtClean="0"/>
              <a:t>[book]</a:t>
            </a:r>
          </a:p>
          <a:p>
            <a:r>
              <a:rPr lang="en-US" i="1" dirty="0" smtClean="0"/>
              <a:t>The Visual Display of Quantitative Information</a:t>
            </a:r>
            <a:r>
              <a:rPr lang="en-US" dirty="0" smtClean="0"/>
              <a:t>, by Edward R. </a:t>
            </a:r>
            <a:r>
              <a:rPr lang="en-US" dirty="0" err="1" smtClean="0"/>
              <a:t>Tufte</a:t>
            </a:r>
            <a:r>
              <a:rPr lang="en-US" dirty="0" smtClean="0"/>
              <a:t> </a:t>
            </a:r>
            <a:r>
              <a:rPr lang="en-US" sz="1800" dirty="0" smtClean="0"/>
              <a:t>[book]</a:t>
            </a:r>
          </a:p>
          <a:p>
            <a:r>
              <a:rPr lang="en-US" i="1" dirty="0" smtClean="0"/>
              <a:t>Making Data Meaningful</a:t>
            </a:r>
            <a:r>
              <a:rPr lang="en-US" dirty="0" smtClean="0"/>
              <a:t>, United Nations Economic Commission for Europe </a:t>
            </a:r>
            <a:r>
              <a:rPr lang="en-US" sz="1800" dirty="0" smtClean="0"/>
              <a:t>[e-book series online]</a:t>
            </a:r>
          </a:p>
          <a:p>
            <a:r>
              <a:rPr lang="en-US" dirty="0" smtClean="0"/>
              <a:t>Statistics Canada’s Learning Resources: Power from Data! </a:t>
            </a:r>
            <a:r>
              <a:rPr lang="en-US" dirty="0" smtClean="0">
                <a:hlinkClick r:id="rId2"/>
              </a:rPr>
              <a:t>www.statcan.gc.ca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http://flowingdata.com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http://ilovecharts.tumblr.com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996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52717"/>
            <a:ext cx="7797557" cy="1719847"/>
          </a:xfrm>
        </p:spPr>
        <p:txBody>
          <a:bodyPr/>
          <a:lstStyle/>
          <a:p>
            <a:r>
              <a:rPr lang="en-US" dirty="0" smtClean="0"/>
              <a:t>Bar chart DO’s and Don</a:t>
            </a:r>
            <a:r>
              <a:rPr lang="fr-FR" dirty="0" smtClean="0"/>
              <a:t>’</a:t>
            </a:r>
            <a:r>
              <a:rPr lang="en-US" dirty="0" err="1" smtClean="0"/>
              <a:t>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Do: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Make </a:t>
            </a:r>
            <a:r>
              <a:rPr lang="en-US" dirty="0" smtClean="0"/>
              <a:t>the Y </a:t>
            </a:r>
            <a:r>
              <a:rPr lang="en-US" dirty="0" smtClean="0"/>
              <a:t>axis 0 if possible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Show scales (such as years) in even increments</a:t>
            </a:r>
          </a:p>
          <a:p>
            <a:endParaRPr lang="en-US" dirty="0" smtClean="0"/>
          </a:p>
          <a:p>
            <a:r>
              <a:rPr lang="en-US" dirty="0" smtClean="0"/>
              <a:t>Don’t: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U</a:t>
            </a:r>
            <a:r>
              <a:rPr lang="en-US" dirty="0" smtClean="0"/>
              <a:t>se more than about 10 bars per chart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Use more than about three sections in stacked chart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Be too precise with number labels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T</a:t>
            </a:r>
            <a:r>
              <a:rPr lang="en-US" dirty="0" smtClean="0"/>
              <a:t>urn a time series into line chart if years are missing</a:t>
            </a:r>
          </a:p>
        </p:txBody>
      </p:sp>
    </p:spTree>
    <p:extLst>
      <p:ext uri="{BB962C8B-B14F-4D97-AF65-F5344CB8AC3E}">
        <p14:creationId xmlns:p14="http://schemas.microsoft.com/office/powerpoint/2010/main" val="1950936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0964" y="698038"/>
            <a:ext cx="1295400" cy="1295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787" y="698038"/>
            <a:ext cx="5023313" cy="14137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When a bar chart should be something else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110719"/>
              </p:ext>
            </p:extLst>
          </p:nvPr>
        </p:nvGraphicFramePr>
        <p:xfrm>
          <a:off x="884787" y="2825244"/>
          <a:ext cx="7301246" cy="318045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650623"/>
                <a:gridCol w="3650623"/>
              </a:tblGrid>
              <a:tr h="522878">
                <a:tc>
                  <a:txBody>
                    <a:bodyPr/>
                    <a:lstStyle/>
                    <a:p>
                      <a:r>
                        <a:rPr lang="en-US" dirty="0" smtClean="0"/>
                        <a:t>When you</a:t>
                      </a:r>
                      <a:r>
                        <a:rPr lang="en-US" baseline="0" dirty="0" smtClean="0"/>
                        <a:t> have…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Instead of a bar chart, you should use..</a:t>
                      </a:r>
                      <a:endParaRPr lang="en-US" dirty="0"/>
                    </a:p>
                  </a:txBody>
                  <a:tcPr/>
                </a:tc>
              </a:tr>
              <a:tr h="522878">
                <a:tc>
                  <a:txBody>
                    <a:bodyPr/>
                    <a:lstStyle/>
                    <a:p>
                      <a:r>
                        <a:rPr lang="en-US" dirty="0" smtClean="0"/>
                        <a:t>Too little 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Text</a:t>
                      </a:r>
                      <a:endParaRPr lang="en-US" dirty="0"/>
                    </a:p>
                  </a:txBody>
                  <a:tcPr/>
                </a:tc>
              </a:tr>
              <a:tr h="592122">
                <a:tc>
                  <a:txBody>
                    <a:bodyPr/>
                    <a:lstStyle/>
                    <a:p>
                      <a:r>
                        <a:rPr lang="en-US" dirty="0" smtClean="0"/>
                        <a:t>Too much or very precise</a:t>
                      </a:r>
                      <a:r>
                        <a:rPr lang="en-US" baseline="0" dirty="0" smtClean="0"/>
                        <a:t> 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Table</a:t>
                      </a:r>
                      <a:endParaRPr lang="en-US" dirty="0"/>
                    </a:p>
                  </a:txBody>
                  <a:tcPr/>
                </a:tc>
              </a:tr>
              <a:tr h="522878">
                <a:tc>
                  <a:txBody>
                    <a:bodyPr/>
                    <a:lstStyle/>
                    <a:p>
                      <a:r>
                        <a:rPr lang="en-US" dirty="0" smtClean="0"/>
                        <a:t>Even-year time series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Line chart</a:t>
                      </a:r>
                      <a:endParaRPr lang="en-US" dirty="0"/>
                    </a:p>
                  </a:txBody>
                  <a:tcPr/>
                </a:tc>
              </a:tr>
              <a:tr h="902500">
                <a:tc>
                  <a:txBody>
                    <a:bodyPr/>
                    <a:lstStyle/>
                    <a:p>
                      <a:r>
                        <a:rPr lang="en-US" dirty="0" smtClean="0"/>
                        <a:t>Parts of a whole (percentages</a:t>
                      </a:r>
                      <a:r>
                        <a:rPr lang="en-US" baseline="0" dirty="0" smtClean="0"/>
                        <a:t> add to 100%)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Pie chart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8258" y="1255665"/>
            <a:ext cx="737773" cy="73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162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883656" cy="1371600"/>
          </a:xfrm>
        </p:spPr>
        <p:txBody>
          <a:bodyPr/>
          <a:lstStyle/>
          <a:p>
            <a:r>
              <a:rPr lang="en-US" dirty="0" smtClean="0"/>
              <a:t>Line chart do’s and don’ts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Do: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Use a scale that clearly shows changes over time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Use even increments of time</a:t>
            </a:r>
          </a:p>
          <a:p>
            <a:endParaRPr lang="en-US" dirty="0" smtClean="0"/>
          </a:p>
          <a:p>
            <a:r>
              <a:rPr lang="en-US" dirty="0" smtClean="0"/>
              <a:t>Don’t: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Use too many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790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372" y="659619"/>
            <a:ext cx="5337271" cy="1367196"/>
          </a:xfrm>
        </p:spPr>
        <p:txBody>
          <a:bodyPr>
            <a:normAutofit fontScale="90000"/>
          </a:bodyPr>
          <a:lstStyle/>
          <a:p>
            <a:r>
              <a:rPr lang="en-US" dirty="0"/>
              <a:t>When a </a:t>
            </a:r>
            <a:r>
              <a:rPr lang="en-US" dirty="0" smtClean="0"/>
              <a:t>line </a:t>
            </a:r>
            <a:r>
              <a:rPr lang="en-US" dirty="0"/>
              <a:t>chart should be something else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562625"/>
              </p:ext>
            </p:extLst>
          </p:nvPr>
        </p:nvGraphicFramePr>
        <p:xfrm>
          <a:off x="627913" y="2810977"/>
          <a:ext cx="7477828" cy="298220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738914"/>
                <a:gridCol w="3738914"/>
              </a:tblGrid>
              <a:tr h="944115">
                <a:tc>
                  <a:txBody>
                    <a:bodyPr/>
                    <a:lstStyle/>
                    <a:p>
                      <a:r>
                        <a:rPr lang="en-US" dirty="0" smtClean="0"/>
                        <a:t>When you have…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Instead of</a:t>
                      </a:r>
                      <a:r>
                        <a:rPr lang="en-US" baseline="0" dirty="0" smtClean="0"/>
                        <a:t> a line chart, you should use…</a:t>
                      </a:r>
                      <a:endParaRPr lang="en-US" dirty="0"/>
                    </a:p>
                  </a:txBody>
                  <a:tcPr/>
                </a:tc>
              </a:tr>
              <a:tr h="546987">
                <a:tc>
                  <a:txBody>
                    <a:bodyPr/>
                    <a:lstStyle/>
                    <a:p>
                      <a:r>
                        <a:rPr lang="en-US" dirty="0" smtClean="0"/>
                        <a:t>Uneven increments of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Bar chart</a:t>
                      </a:r>
                      <a:endParaRPr lang="en-US" dirty="0"/>
                    </a:p>
                  </a:txBody>
                  <a:tcPr/>
                </a:tc>
              </a:tr>
              <a:tr h="546987">
                <a:tc>
                  <a:txBody>
                    <a:bodyPr/>
                    <a:lstStyle/>
                    <a:p>
                      <a:r>
                        <a:rPr lang="en-US" dirty="0" smtClean="0"/>
                        <a:t>Too many lines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Bar</a:t>
                      </a:r>
                      <a:r>
                        <a:rPr lang="en-US" baseline="0" dirty="0" smtClean="0"/>
                        <a:t> chart or table</a:t>
                      </a:r>
                      <a:endParaRPr lang="en-US" dirty="0"/>
                    </a:p>
                  </a:txBody>
                  <a:tcPr/>
                </a:tc>
              </a:tr>
              <a:tr h="944115">
                <a:tc>
                  <a:txBody>
                    <a:bodyPr/>
                    <a:lstStyle/>
                    <a:p>
                      <a:r>
                        <a:rPr lang="en-US" dirty="0" smtClean="0"/>
                        <a:t>Not enough variation in data over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Table or text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9427" y="1255664"/>
            <a:ext cx="737773" cy="7377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2035" y="659619"/>
            <a:ext cx="1464707" cy="1333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153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6990" y="152718"/>
            <a:ext cx="7905475" cy="1371600"/>
          </a:xfrm>
        </p:spPr>
        <p:txBody>
          <a:bodyPr/>
          <a:lstStyle/>
          <a:p>
            <a:r>
              <a:rPr lang="en-US" dirty="0" err="1" smtClean="0"/>
              <a:t>PIe</a:t>
            </a:r>
            <a:r>
              <a:rPr lang="en-US" dirty="0" smtClean="0"/>
              <a:t> </a:t>
            </a:r>
            <a:r>
              <a:rPr lang="en-US" dirty="0"/>
              <a:t>chart do’s and don’ts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976" y="1752600"/>
            <a:ext cx="7235224" cy="43735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Do: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Use pie charts to show parts of a whole</a:t>
            </a:r>
          </a:p>
          <a:p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Make multiple pie charts proportional </a:t>
            </a:r>
            <a:r>
              <a:rPr lang="en-US" dirty="0" smtClean="0"/>
              <a:t>in size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Don’t: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Use fewer than three or more than about six slices</a:t>
            </a:r>
          </a:p>
          <a:p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Use </a:t>
            </a:r>
            <a:r>
              <a:rPr lang="en-US" dirty="0" smtClean="0"/>
              <a:t>more than one pie to</a:t>
            </a:r>
            <a:r>
              <a:rPr lang="en-US" dirty="0" smtClean="0"/>
              <a:t> </a:t>
            </a:r>
            <a:r>
              <a:rPr lang="en-US" dirty="0" smtClean="0"/>
              <a:t>compare apples and oranges </a:t>
            </a:r>
            <a:endParaRPr lang="en-US" dirty="0" smtClean="0"/>
          </a:p>
          <a:p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Use slices that represent 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882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6456" y="623570"/>
            <a:ext cx="4937688" cy="1488229"/>
          </a:xfrm>
        </p:spPr>
        <p:txBody>
          <a:bodyPr>
            <a:normAutofit fontScale="90000"/>
          </a:bodyPr>
          <a:lstStyle/>
          <a:p>
            <a:r>
              <a:rPr lang="en-US" dirty="0"/>
              <a:t>When a </a:t>
            </a:r>
            <a:r>
              <a:rPr lang="en-US" dirty="0" smtClean="0"/>
              <a:t>pie </a:t>
            </a:r>
            <a:r>
              <a:rPr lang="en-US" dirty="0"/>
              <a:t>chart should be something else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406532"/>
              </p:ext>
            </p:extLst>
          </p:nvPr>
        </p:nvGraphicFramePr>
        <p:xfrm>
          <a:off x="784892" y="2753901"/>
          <a:ext cx="7292308" cy="322477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646154"/>
                <a:gridCol w="3646154"/>
              </a:tblGrid>
              <a:tr h="972061">
                <a:tc>
                  <a:txBody>
                    <a:bodyPr/>
                    <a:lstStyle/>
                    <a:p>
                      <a:r>
                        <a:rPr lang="en-US" dirty="0" smtClean="0"/>
                        <a:t>When you have…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Instead of a pie chart, you should use…</a:t>
                      </a:r>
                      <a:endParaRPr lang="en-US" dirty="0"/>
                    </a:p>
                  </a:txBody>
                  <a:tcPr/>
                </a:tc>
              </a:tr>
              <a:tr h="563179">
                <a:tc>
                  <a:txBody>
                    <a:bodyPr/>
                    <a:lstStyle/>
                    <a:p>
                      <a:r>
                        <a:rPr lang="en-US" dirty="0" smtClean="0"/>
                        <a:t>Too many slices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Bar</a:t>
                      </a:r>
                      <a:r>
                        <a:rPr lang="en-US" baseline="0" dirty="0" smtClean="0"/>
                        <a:t> chart or table</a:t>
                      </a:r>
                      <a:endParaRPr lang="en-US" dirty="0"/>
                    </a:p>
                  </a:txBody>
                  <a:tcPr/>
                </a:tc>
              </a:tr>
              <a:tr h="563179">
                <a:tc>
                  <a:txBody>
                    <a:bodyPr/>
                    <a:lstStyle/>
                    <a:p>
                      <a:r>
                        <a:rPr lang="en-US" dirty="0" smtClean="0"/>
                        <a:t>Too thin</a:t>
                      </a:r>
                      <a:r>
                        <a:rPr lang="en-US" baseline="0" dirty="0" smtClean="0"/>
                        <a:t> slices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Bar chart or table</a:t>
                      </a:r>
                      <a:endParaRPr lang="en-US" dirty="0"/>
                    </a:p>
                  </a:txBody>
                  <a:tcPr/>
                </a:tc>
              </a:tr>
              <a:tr h="563179">
                <a:tc>
                  <a:txBody>
                    <a:bodyPr/>
                    <a:lstStyle/>
                    <a:p>
                      <a:r>
                        <a:rPr lang="en-US" dirty="0" smtClean="0"/>
                        <a:t>Only two slices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Text</a:t>
                      </a:r>
                      <a:endParaRPr lang="en-US" dirty="0"/>
                    </a:p>
                  </a:txBody>
                  <a:tcPr/>
                </a:tc>
              </a:tr>
              <a:tr h="563179">
                <a:tc>
                  <a:txBody>
                    <a:bodyPr/>
                    <a:lstStyle/>
                    <a:p>
                      <a:r>
                        <a:rPr lang="en-US" dirty="0" smtClean="0"/>
                        <a:t>Changes over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Line chart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4144" y="623570"/>
            <a:ext cx="1739732" cy="16797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3876" y="1374026"/>
            <a:ext cx="737773" cy="73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802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98904" cy="1483086"/>
          </a:xfrm>
        </p:spPr>
        <p:txBody>
          <a:bodyPr/>
          <a:lstStyle/>
          <a:p>
            <a:r>
              <a:rPr lang="en-US" dirty="0" smtClean="0"/>
              <a:t>Pictograph </a:t>
            </a:r>
            <a:r>
              <a:rPr lang="en-US" dirty="0"/>
              <a:t>do’s and don’ts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0850"/>
            <a:ext cx="7620000" cy="3995313"/>
          </a:xfrm>
        </p:spPr>
        <p:txBody>
          <a:bodyPr/>
          <a:lstStyle/>
          <a:p>
            <a:r>
              <a:rPr lang="en-US" dirty="0" smtClean="0"/>
              <a:t>Do: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Get creative when the audience and subject matter warrant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Use proportionate size to indicate data</a:t>
            </a:r>
          </a:p>
          <a:p>
            <a:endParaRPr lang="en-US" dirty="0" smtClean="0"/>
          </a:p>
          <a:p>
            <a:r>
              <a:rPr lang="en-US" dirty="0" smtClean="0"/>
              <a:t>Don’t: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Use a pictograph just because it looks cool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Use three-dimensional objects to represent anything except volume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533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357" y="927481"/>
            <a:ext cx="5293923" cy="12699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When a pictograph should be something else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02860"/>
              </p:ext>
            </p:extLst>
          </p:nvPr>
        </p:nvGraphicFramePr>
        <p:xfrm>
          <a:off x="831212" y="2628154"/>
          <a:ext cx="6921068" cy="373462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460534"/>
                <a:gridCol w="3460534"/>
              </a:tblGrid>
              <a:tr h="773636">
                <a:tc>
                  <a:txBody>
                    <a:bodyPr/>
                    <a:lstStyle/>
                    <a:p>
                      <a:r>
                        <a:rPr lang="en-US" dirty="0" smtClean="0"/>
                        <a:t>When you have…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Instead</a:t>
                      </a:r>
                      <a:r>
                        <a:rPr lang="en-US" baseline="0" dirty="0" smtClean="0"/>
                        <a:t> of a pictograph, you should use…</a:t>
                      </a:r>
                      <a:endParaRPr lang="en-US" dirty="0"/>
                    </a:p>
                  </a:txBody>
                  <a:tcPr/>
                </a:tc>
              </a:tr>
              <a:tr h="773636">
                <a:tc>
                  <a:txBody>
                    <a:bodyPr/>
                    <a:lstStyle/>
                    <a:p>
                      <a:r>
                        <a:rPr lang="en-US" dirty="0" smtClean="0"/>
                        <a:t>Very technical or serious</a:t>
                      </a:r>
                      <a:r>
                        <a:rPr lang="en-US" baseline="0" dirty="0" smtClean="0"/>
                        <a:t> audience or subject matter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Chart, table, or text</a:t>
                      </a:r>
                      <a:endParaRPr lang="en-US" dirty="0"/>
                    </a:p>
                  </a:txBody>
                  <a:tcPr/>
                </a:tc>
              </a:tr>
              <a:tr h="773636">
                <a:tc>
                  <a:txBody>
                    <a:bodyPr/>
                    <a:lstStyle/>
                    <a:p>
                      <a:r>
                        <a:rPr lang="en-US" dirty="0" smtClean="0"/>
                        <a:t>Wide variation in size of 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Chart, table, or text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448217">
                <a:tc>
                  <a:txBody>
                    <a:bodyPr/>
                    <a:lstStyle/>
                    <a:p>
                      <a:r>
                        <a:rPr lang="en-US" dirty="0" smtClean="0"/>
                        <a:t>Data that must be </a:t>
                      </a:r>
                      <a:r>
                        <a:rPr lang="en-US" dirty="0" smtClean="0"/>
                        <a:t>shown precisely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Chart, table, or text</a:t>
                      </a:r>
                      <a:endParaRPr lang="en-US" dirty="0"/>
                    </a:p>
                  </a:txBody>
                  <a:tcPr/>
                </a:tc>
              </a:tr>
              <a:tr h="773636">
                <a:tc>
                  <a:txBody>
                    <a:bodyPr/>
                    <a:lstStyle/>
                    <a:p>
                      <a:r>
                        <a:rPr lang="en-US" dirty="0" smtClean="0"/>
                        <a:t>Geographically </a:t>
                      </a:r>
                      <a:r>
                        <a:rPr lang="en-US" dirty="0" smtClean="0"/>
                        <a:t>sensitive</a:t>
                      </a:r>
                      <a:r>
                        <a:rPr lang="en-US" baseline="0" dirty="0" smtClean="0"/>
                        <a:t> data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Something other than a map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7280" y="673415"/>
            <a:ext cx="1905000" cy="15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4070" y="1202798"/>
            <a:ext cx="737773" cy="73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982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336</TotalTime>
  <Words>497</Words>
  <Application>Microsoft Macintosh PowerPoint</Application>
  <PresentationFormat>On-screen Show (4:3)</PresentationFormat>
  <Paragraphs>98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Essential</vt:lpstr>
      <vt:lpstr>The chart CLINIC</vt:lpstr>
      <vt:lpstr>Bar chart DO’s and Don’ts</vt:lpstr>
      <vt:lpstr>When a bar chart should be something else</vt:lpstr>
      <vt:lpstr>Line chart do’s and don’ts</vt:lpstr>
      <vt:lpstr>When a line chart should be something else</vt:lpstr>
      <vt:lpstr>PIe chart do’s and don’ts</vt:lpstr>
      <vt:lpstr>When a pie chart should be something else</vt:lpstr>
      <vt:lpstr>Pictograph do’s and don’ts</vt:lpstr>
      <vt:lpstr>When a pictograph should be something else</vt:lpstr>
      <vt:lpstr>Further resources</vt:lpstr>
    </vt:vector>
  </TitlesOfParts>
  <Company>Byword Communications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Laurel Hyatt</dc:creator>
  <cp:lastModifiedBy>Laurel Hyatt</cp:lastModifiedBy>
  <cp:revision>208</cp:revision>
  <dcterms:created xsi:type="dcterms:W3CDTF">2013-02-17T17:54:36Z</dcterms:created>
  <dcterms:modified xsi:type="dcterms:W3CDTF">2013-05-16T13:30:19Z</dcterms:modified>
</cp:coreProperties>
</file>