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86" r:id="rId1"/>
  </p:sldMasterIdLst>
  <p:notesMasterIdLst>
    <p:notesMasterId r:id="rId28"/>
  </p:notesMasterIdLst>
  <p:sldIdLst>
    <p:sldId id="256" r:id="rId2"/>
    <p:sldId id="262" r:id="rId3"/>
    <p:sldId id="273" r:id="rId4"/>
    <p:sldId id="272" r:id="rId5"/>
    <p:sldId id="296" r:id="rId6"/>
    <p:sldId id="292" r:id="rId7"/>
    <p:sldId id="291" r:id="rId8"/>
    <p:sldId id="293" r:id="rId9"/>
    <p:sldId id="294" r:id="rId10"/>
    <p:sldId id="295" r:id="rId11"/>
    <p:sldId id="263" r:id="rId12"/>
    <p:sldId id="282" r:id="rId13"/>
    <p:sldId id="281" r:id="rId14"/>
    <p:sldId id="280" r:id="rId15"/>
    <p:sldId id="279" r:id="rId16"/>
    <p:sldId id="265" r:id="rId17"/>
    <p:sldId id="286" r:id="rId18"/>
    <p:sldId id="285" r:id="rId19"/>
    <p:sldId id="284" r:id="rId20"/>
    <p:sldId id="283" r:id="rId21"/>
    <p:sldId id="266" r:id="rId22"/>
    <p:sldId id="290" r:id="rId23"/>
    <p:sldId id="289" r:id="rId24"/>
    <p:sldId id="288" r:id="rId25"/>
    <p:sldId id="287" r:id="rId26"/>
    <p:sldId id="26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6339" autoAdjust="0"/>
  </p:normalViewPr>
  <p:slideViewPr>
    <p:cSldViewPr snapToGrid="0">
      <p:cViewPr varScale="1">
        <p:scale>
          <a:sx n="74" d="100"/>
          <a:sy n="74" d="100"/>
        </p:scale>
        <p:origin x="199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38577-AB85-4A9C-A032-B0B3F570E19B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67917-6214-450B-813D-E8E385DE0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6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07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5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093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04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27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135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50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299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04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87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2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02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205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02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337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30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393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80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60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51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85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07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97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03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07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67917-6214-450B-813D-E8E385DE026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79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7986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16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04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2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575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4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8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3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493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233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EAD2936-C608-42F0-90E6-3875D5E083DC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F2BE9DB-77F8-4267-896F-94446AE1442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17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  <p:sldLayoutId id="2147484788" r:id="rId2"/>
    <p:sldLayoutId id="2147484789" r:id="rId3"/>
    <p:sldLayoutId id="2147484790" r:id="rId4"/>
    <p:sldLayoutId id="2147484791" r:id="rId5"/>
    <p:sldLayoutId id="2147484792" r:id="rId6"/>
    <p:sldLayoutId id="2147484793" r:id="rId7"/>
    <p:sldLayoutId id="2147484794" r:id="rId8"/>
    <p:sldLayoutId id="2147484795" r:id="rId9"/>
    <p:sldLayoutId id="2147484796" r:id="rId10"/>
    <p:sldLayoutId id="21474847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ABD32-D807-4C2C-B8E4-0FBAD79F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250" y="605996"/>
            <a:ext cx="10330071" cy="1825096"/>
          </a:xfrm>
        </p:spPr>
        <p:txBody>
          <a:bodyPr>
            <a:noAutofit/>
          </a:bodyPr>
          <a:lstStyle/>
          <a:p>
            <a:r>
              <a:rPr lang="en-US" sz="7200" b="1" i="1" dirty="0">
                <a:solidFill>
                  <a:schemeClr val="accent1"/>
                </a:solidFill>
                <a:latin typeface="+mn-lt"/>
              </a:rPr>
              <a:t>Mastering Editorial</a:t>
            </a:r>
            <a:br>
              <a:rPr lang="en-US" sz="7200" b="1" i="1" dirty="0">
                <a:solidFill>
                  <a:schemeClr val="accent1"/>
                </a:solidFill>
                <a:latin typeface="+mn-lt"/>
              </a:rPr>
            </a:br>
            <a:r>
              <a:rPr lang="en-US" sz="7200" b="1" i="1" dirty="0">
                <a:solidFill>
                  <a:schemeClr val="accent1"/>
                </a:solidFill>
                <a:latin typeface="+mn-lt"/>
              </a:rPr>
              <a:t>Style Sheets</a:t>
            </a:r>
            <a:endParaRPr lang="en-US" sz="5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D2CF1D-4DA9-4283-AB54-6F314938B1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4324" y="2615706"/>
            <a:ext cx="9998765" cy="1518412"/>
          </a:xfrm>
        </p:spPr>
        <p:txBody>
          <a:bodyPr>
            <a:noAutofit/>
          </a:bodyPr>
          <a:lstStyle/>
          <a:p>
            <a:r>
              <a:rPr lang="en-US" sz="2800" b="1" cap="none" dirty="0"/>
              <a:t>Amy J. Schneider</a:t>
            </a:r>
          </a:p>
          <a:p>
            <a:r>
              <a:rPr lang="en-US" sz="2800" b="1" cap="none" dirty="0" err="1"/>
              <a:t>Featherschneider</a:t>
            </a:r>
            <a:r>
              <a:rPr lang="en-US" sz="2800" b="1" cap="none" dirty="0"/>
              <a:t> Editorial Services</a:t>
            </a:r>
          </a:p>
          <a:p>
            <a:r>
              <a:rPr lang="en-US" sz="2800" b="1" cap="none" dirty="0"/>
              <a:t>www.featherschneider.com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5F4A490-60F5-4C68-A21B-227AFAC2CF3D}"/>
              </a:ext>
            </a:extLst>
          </p:cNvPr>
          <p:cNvSpPr txBox="1">
            <a:spLocks/>
          </p:cNvSpPr>
          <p:nvPr/>
        </p:nvSpPr>
        <p:spPr>
          <a:xfrm>
            <a:off x="1128672" y="5244160"/>
            <a:ext cx="1051382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solidFill>
                  <a:schemeClr val="accent1"/>
                </a:solidFill>
              </a:rPr>
              <a:t>Editors Canada ~ May 28, 2022</a:t>
            </a:r>
          </a:p>
        </p:txBody>
      </p:sp>
    </p:spTree>
    <p:extLst>
      <p:ext uri="{BB962C8B-B14F-4D97-AF65-F5344CB8AC3E}">
        <p14:creationId xmlns:p14="http://schemas.microsoft.com/office/powerpoint/2010/main" val="1685811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731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The author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publisher/client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proofreader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designer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indexer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Copyeditors of future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98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Creating and organizing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Complete, but concise</a:t>
            </a:r>
          </a:p>
        </p:txBody>
      </p:sp>
    </p:spTree>
    <p:extLst>
      <p:ext uri="{BB962C8B-B14F-4D97-AF65-F5344CB8AC3E}">
        <p14:creationId xmlns:p14="http://schemas.microsoft.com/office/powerpoint/2010/main" val="3216080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Creating and organizing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Complete, but concise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 err="1"/>
              <a:t>Skimmable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192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Creating and organizing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Complete, but concise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bg1">
                    <a:lumMod val="75000"/>
                  </a:schemeClr>
                </a:solidFill>
              </a:rPr>
              <a:t>Skimmable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Well organized</a:t>
            </a:r>
          </a:p>
        </p:txBody>
      </p:sp>
    </p:spTree>
    <p:extLst>
      <p:ext uri="{BB962C8B-B14F-4D97-AF65-F5344CB8AC3E}">
        <p14:creationId xmlns:p14="http://schemas.microsoft.com/office/powerpoint/2010/main" val="1123646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Creating and organizing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Complete, but concise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bg1">
                    <a:lumMod val="75000"/>
                  </a:schemeClr>
                </a:solidFill>
              </a:rPr>
              <a:t>Skimmable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Well organized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Cleanly formatted</a:t>
            </a:r>
          </a:p>
        </p:txBody>
      </p:sp>
    </p:spTree>
    <p:extLst>
      <p:ext uri="{BB962C8B-B14F-4D97-AF65-F5344CB8AC3E}">
        <p14:creationId xmlns:p14="http://schemas.microsoft.com/office/powerpoint/2010/main" val="3428655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Creating and organizing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Complete, but concise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bg1">
                    <a:lumMod val="75000"/>
                  </a:schemeClr>
                </a:solidFill>
              </a:rPr>
              <a:t>Skimmable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Well organized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Cleanly formatted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Technical tricks</a:t>
            </a:r>
          </a:p>
        </p:txBody>
      </p:sp>
    </p:spTree>
    <p:extLst>
      <p:ext uri="{BB962C8B-B14F-4D97-AF65-F5344CB8AC3E}">
        <p14:creationId xmlns:p14="http://schemas.microsoft.com/office/powerpoint/2010/main" val="12266785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9278808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to include (and what to leave out)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Sections: the usual suspects</a:t>
            </a:r>
          </a:p>
        </p:txBody>
      </p:sp>
    </p:spTree>
    <p:extLst>
      <p:ext uri="{BB962C8B-B14F-4D97-AF65-F5344CB8AC3E}">
        <p14:creationId xmlns:p14="http://schemas.microsoft.com/office/powerpoint/2010/main" val="350587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24177"/>
            <a:ext cx="9201535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to include (and what to leave out)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Sections: the usual suspects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Terms that can be confused or have variants</a:t>
            </a:r>
          </a:p>
        </p:txBody>
      </p:sp>
    </p:spTree>
    <p:extLst>
      <p:ext uri="{BB962C8B-B14F-4D97-AF65-F5344CB8AC3E}">
        <p14:creationId xmlns:p14="http://schemas.microsoft.com/office/powerpoint/2010/main" val="3354162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24177"/>
            <a:ext cx="9085625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to include (and what to leave out)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Sections: the usual suspects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Terms that can be confused or have variants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Elements specific to this book (see page 000)</a:t>
            </a:r>
          </a:p>
        </p:txBody>
      </p:sp>
    </p:spTree>
    <p:extLst>
      <p:ext uri="{BB962C8B-B14F-4D97-AF65-F5344CB8AC3E}">
        <p14:creationId xmlns:p14="http://schemas.microsoft.com/office/powerpoint/2010/main" val="4288135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24177"/>
            <a:ext cx="9201535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to include (and what to leave out)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Sections: the usual suspects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Terms that can be confused or have variants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Elements specific to this book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Resources and references used</a:t>
            </a:r>
          </a:p>
        </p:txBody>
      </p:sp>
    </p:spTree>
    <p:extLst>
      <p:ext uri="{BB962C8B-B14F-4D97-AF65-F5344CB8AC3E}">
        <p14:creationId xmlns:p14="http://schemas.microsoft.com/office/powerpoint/2010/main" val="409924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Is the main style reference for that project</a:t>
            </a:r>
            <a:br>
              <a:rPr lang="en-US" sz="36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42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524177"/>
            <a:ext cx="9381839" cy="129302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to include (and what to leave out)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Sections: the usual suspects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Terms that can be confused or have variants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Elements specific to this book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Resources and references used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Exceptions to the rule</a:t>
            </a:r>
          </a:p>
        </p:txBody>
      </p:sp>
    </p:spTree>
    <p:extLst>
      <p:ext uri="{BB962C8B-B14F-4D97-AF65-F5344CB8AC3E}">
        <p14:creationId xmlns:p14="http://schemas.microsoft.com/office/powerpoint/2010/main" val="5492831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about fiction?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Continuity is key!</a:t>
            </a:r>
          </a:p>
        </p:txBody>
      </p:sp>
    </p:spTree>
    <p:extLst>
      <p:ext uri="{BB962C8B-B14F-4D97-AF65-F5344CB8AC3E}">
        <p14:creationId xmlns:p14="http://schemas.microsoft.com/office/powerpoint/2010/main" val="2761140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about fiction?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Continuity is key!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General style</a:t>
            </a:r>
          </a:p>
        </p:txBody>
      </p:sp>
    </p:spTree>
    <p:extLst>
      <p:ext uri="{BB962C8B-B14F-4D97-AF65-F5344CB8AC3E}">
        <p14:creationId xmlns:p14="http://schemas.microsoft.com/office/powerpoint/2010/main" val="826969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about fiction?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Continuity is key!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General style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Characters</a:t>
            </a:r>
          </a:p>
        </p:txBody>
      </p:sp>
    </p:spTree>
    <p:extLst>
      <p:ext uri="{BB962C8B-B14F-4D97-AF65-F5344CB8AC3E}">
        <p14:creationId xmlns:p14="http://schemas.microsoft.com/office/powerpoint/2010/main" val="2110982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accent1"/>
                </a:solidFill>
                <a:latin typeface="+mn-lt"/>
              </a:rPr>
              <a:t>What about fiction?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Continuity is key!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General style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Characters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Places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676585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What about fiction?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Continuity is key!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General style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Characters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Places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Timeline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0351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94B54A-9639-4F66-95E3-CC7CD5A77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114" y="1918953"/>
            <a:ext cx="10058400" cy="401820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Katharine </a:t>
            </a:r>
            <a:r>
              <a:rPr lang="en-US" sz="2800" dirty="0" err="1"/>
              <a:t>O’Moore-Klopf</a:t>
            </a:r>
            <a:r>
              <a:rPr lang="en-US" sz="2800" dirty="0"/>
              <a:t>, KOKedit.com &gt; Library &gt; Style Sheets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Louise </a:t>
            </a:r>
            <a:r>
              <a:rPr lang="en-US" sz="2800" dirty="0" err="1"/>
              <a:t>Harnby</a:t>
            </a:r>
            <a:r>
              <a:rPr lang="en-US" sz="2800" dirty="0"/>
              <a:t>, The Editing Blog, search “style sheet”</a:t>
            </a:r>
          </a:p>
          <a:p>
            <a:pPr marL="566928" lvl="3" indent="0">
              <a:buNone/>
            </a:pPr>
            <a:r>
              <a:rPr lang="en-US" sz="2800" dirty="0"/>
              <a:t>	“Why I create a proofreading and copyediting style sheet</a:t>
            </a:r>
          </a:p>
          <a:p>
            <a:pPr marL="566928" lvl="3" indent="0">
              <a:buNone/>
            </a:pPr>
            <a:r>
              <a:rPr lang="en-US" sz="2800" dirty="0"/>
              <a:t>	for authors,” November 4, 2015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Amy </a:t>
            </a:r>
            <a:r>
              <a:rPr lang="en-US" sz="2800" dirty="0" err="1"/>
              <a:t>Einsohn</a:t>
            </a:r>
            <a:r>
              <a:rPr lang="en-US" sz="2800" dirty="0"/>
              <a:t>/Marilyn Schwartz, </a:t>
            </a:r>
            <a:r>
              <a:rPr lang="en-US" sz="2800" i="1" dirty="0"/>
              <a:t>The Copyeditor’s Handbook</a:t>
            </a:r>
            <a:r>
              <a:rPr lang="en-US" sz="2800" dirty="0"/>
              <a:t>, 	4th ed., pp. 58–63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 </a:t>
            </a:r>
            <a:r>
              <a:rPr lang="en-US" sz="2800" i="1" dirty="0"/>
              <a:t>An American Editor</a:t>
            </a:r>
            <a:r>
              <a:rPr lang="en-US" sz="2800" dirty="0"/>
              <a:t> blog, “Thinking Fiction” series,</a:t>
            </a:r>
          </a:p>
          <a:p>
            <a:pPr marL="201168" lvl="1" indent="0">
              <a:buNone/>
            </a:pPr>
            <a:r>
              <a:rPr lang="en-US" sz="2800" dirty="0"/>
              <a:t>	The Style Sheets: Parts I–IV, January–April 2015</a:t>
            </a:r>
          </a:p>
        </p:txBody>
      </p:sp>
    </p:spTree>
    <p:extLst>
      <p:ext uri="{BB962C8B-B14F-4D97-AF65-F5344CB8AC3E}">
        <p14:creationId xmlns:p14="http://schemas.microsoft.com/office/powerpoint/2010/main" val="3995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Is the main style reference for that project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Can be used for future books</a:t>
            </a:r>
          </a:p>
        </p:txBody>
      </p:sp>
    </p:spTree>
    <p:extLst>
      <p:ext uri="{BB962C8B-B14F-4D97-AF65-F5344CB8AC3E}">
        <p14:creationId xmlns:p14="http://schemas.microsoft.com/office/powerpoint/2010/main" val="413910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Is the main style reference for that project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Can be used for future books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Is the copyeditor’s primary work product</a:t>
            </a:r>
            <a:br>
              <a:rPr lang="en-US" sz="36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605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tx1"/>
                </a:solidFill>
              </a:rPr>
              <a:t>The author</a:t>
            </a:r>
          </a:p>
        </p:txBody>
      </p:sp>
    </p:spTree>
    <p:extLst>
      <p:ext uri="{BB962C8B-B14F-4D97-AF65-F5344CB8AC3E}">
        <p14:creationId xmlns:p14="http://schemas.microsoft.com/office/powerpoint/2010/main" val="988162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The author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The publisher/client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63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The author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publisher/client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The proofreader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846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The author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publisher/client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proofreader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The designer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10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90626-E820-4654-B754-2BBD00619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524177"/>
            <a:ext cx="8610600" cy="1293028"/>
          </a:xfrm>
        </p:spPr>
        <p:txBody>
          <a:bodyPr/>
          <a:lstStyle/>
          <a:p>
            <a:pPr algn="l"/>
            <a:r>
              <a:rPr lang="en-US" b="1" i="1" dirty="0">
                <a:solidFill>
                  <a:schemeClr val="accent1"/>
                </a:solidFill>
                <a:latin typeface="+mn-lt"/>
              </a:rPr>
              <a:t>Who uses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C380C-4112-4EED-BD9A-2AAEEB675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286000"/>
            <a:ext cx="11108635" cy="39326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 </a:t>
            </a: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The author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publisher/client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proofreader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The designer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The indexer</a:t>
            </a:r>
          </a:p>
        </p:txBody>
      </p:sp>
    </p:spTree>
    <p:extLst>
      <p:ext uri="{BB962C8B-B14F-4D97-AF65-F5344CB8AC3E}">
        <p14:creationId xmlns:p14="http://schemas.microsoft.com/office/powerpoint/2010/main" val="100337155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2317</TotalTime>
  <Words>574</Words>
  <Application>Microsoft Office PowerPoint</Application>
  <PresentationFormat>Widescreen</PresentationFormat>
  <Paragraphs>135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Retrospect</vt:lpstr>
      <vt:lpstr>Mastering Editorial Style Sheets</vt:lpstr>
      <vt:lpstr>Purpose</vt:lpstr>
      <vt:lpstr>Purpose</vt:lpstr>
      <vt:lpstr>Purpose</vt:lpstr>
      <vt:lpstr>Who uses it</vt:lpstr>
      <vt:lpstr>Who uses it</vt:lpstr>
      <vt:lpstr>Who uses it</vt:lpstr>
      <vt:lpstr>Who uses it</vt:lpstr>
      <vt:lpstr>Who uses it</vt:lpstr>
      <vt:lpstr>Who uses it</vt:lpstr>
      <vt:lpstr>Creating and organizing</vt:lpstr>
      <vt:lpstr>Creating and organizing</vt:lpstr>
      <vt:lpstr>Creating and organizing</vt:lpstr>
      <vt:lpstr>Creating and organizing</vt:lpstr>
      <vt:lpstr>Creating and organizing</vt:lpstr>
      <vt:lpstr>What to include (and what to leave out)</vt:lpstr>
      <vt:lpstr>What to include (and what to leave out)</vt:lpstr>
      <vt:lpstr>What to include (and what to leave out)</vt:lpstr>
      <vt:lpstr>What to include (and what to leave out)</vt:lpstr>
      <vt:lpstr>What to include (and what to leave out)</vt:lpstr>
      <vt:lpstr>What about fiction?</vt:lpstr>
      <vt:lpstr>What about fiction?</vt:lpstr>
      <vt:lpstr>What about fiction?</vt:lpstr>
      <vt:lpstr>What about fiction?</vt:lpstr>
      <vt:lpstr>What about fiction?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Mastering Editorial Style Sheets</dc:title>
  <dc:creator>Copyeditor</dc:creator>
  <cp:lastModifiedBy>Copyeditor</cp:lastModifiedBy>
  <cp:revision>29</cp:revision>
  <dcterms:created xsi:type="dcterms:W3CDTF">2020-10-30T00:01:50Z</dcterms:created>
  <dcterms:modified xsi:type="dcterms:W3CDTF">2022-05-23T14:03:06Z</dcterms:modified>
</cp:coreProperties>
</file>