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2" r:id="rId1"/>
  </p:sldMasterIdLst>
  <p:notesMasterIdLst>
    <p:notesMasterId r:id="rId27"/>
  </p:notesMasterIdLst>
  <p:sldIdLst>
    <p:sldId id="256" r:id="rId2"/>
    <p:sldId id="257" r:id="rId3"/>
    <p:sldId id="258" r:id="rId4"/>
    <p:sldId id="262" r:id="rId5"/>
    <p:sldId id="259" r:id="rId6"/>
    <p:sldId id="261" r:id="rId7"/>
    <p:sldId id="28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4" autoAdjust="0"/>
    <p:restoredTop sz="49388" autoAdjust="0"/>
  </p:normalViewPr>
  <p:slideViewPr>
    <p:cSldViewPr snapToGrid="0">
      <p:cViewPr varScale="1">
        <p:scale>
          <a:sx n="55" d="100"/>
          <a:sy n="55" d="100"/>
        </p:scale>
        <p:origin x="3399" y="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42" d="100"/>
          <a:sy n="142" d="100"/>
        </p:scale>
        <p:origin x="132" y="9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0BAD6-EF1E-47F6-8755-8752C5A59A3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8F5DC-9ADF-4AA5-88EB-29B3B0F4E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0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07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67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38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6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9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91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09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23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137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961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81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55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33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436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178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963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878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3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96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53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61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06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7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8F5DC-9ADF-4AA5-88EB-29B3B0F4EBE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22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0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77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11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49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3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66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23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9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5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5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6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7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1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3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0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AD2C7E0-CA3F-4054-91EE-4E3D1EEBD476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A22A756-C754-4130-8333-DA5B06D19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5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9BDD-CF29-4B65-9949-5BA1795BB4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0" y="2121198"/>
            <a:ext cx="7104696" cy="2120244"/>
          </a:xfrm>
        </p:spPr>
        <p:txBody>
          <a:bodyPr>
            <a:normAutofit/>
          </a:bodyPr>
          <a:lstStyle/>
          <a:p>
            <a:r>
              <a:rPr lang="en-US" b="1" dirty="0"/>
              <a:t>Talking Points:</a:t>
            </a:r>
            <a:br>
              <a:rPr lang="en-US" b="1" dirty="0"/>
            </a:br>
            <a:r>
              <a:rPr lang="en-US" sz="3200" dirty="0"/>
              <a:t>Copyediting Dialogue in Fiction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6695E-AEBB-4182-BC66-235F06B68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7104696" cy="861420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cap="none" dirty="0"/>
              <a:t>Amy J. Schneider ~ </a:t>
            </a:r>
            <a:r>
              <a:rPr lang="en-US" sz="2400" b="1" cap="none" dirty="0" err="1"/>
              <a:t>Featherschneider</a:t>
            </a:r>
            <a:r>
              <a:rPr lang="en-US" sz="2400" b="1" cap="none" dirty="0"/>
              <a:t> Editorial Services</a:t>
            </a:r>
          </a:p>
          <a:p>
            <a:r>
              <a:rPr lang="en-US" sz="2100" b="1" cap="none" dirty="0"/>
              <a:t>Editors Canada ~ May 28, 2022</a:t>
            </a:r>
          </a:p>
        </p:txBody>
      </p:sp>
    </p:spTree>
    <p:extLst>
      <p:ext uri="{BB962C8B-B14F-4D97-AF65-F5344CB8AC3E}">
        <p14:creationId xmlns:p14="http://schemas.microsoft.com/office/powerpoint/2010/main" val="77711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Punctuating dialogue (cont.)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C0E0F0-F16B-44C4-B539-888317A38A66}"/>
              </a:ext>
            </a:extLst>
          </p:cNvPr>
          <p:cNvSpPr txBox="1">
            <a:spLocks/>
          </p:cNvSpPr>
          <p:nvPr/>
        </p:nvSpPr>
        <p:spPr>
          <a:xfrm>
            <a:off x="406064" y="2283673"/>
            <a:ext cx="8093992" cy="4206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The dialogue comma splice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“Come in,” she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said, and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led him into the room.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Stuttering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“I-I-I don’t know what you mean,” she gasped.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“B-b-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bu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-but I-I’m scared!”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-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-what are you doing?”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“Ch-Charles, come back!”</a:t>
            </a:r>
          </a:p>
          <a:p>
            <a:pPr marL="0" indent="0">
              <a:buFont typeface="Wingdings 3" charset="2"/>
              <a:buNone/>
            </a:pPr>
            <a:endParaRPr lang="en-US" sz="28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351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Punctuating dialogue (cont.)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9A07F9C-6D39-4BA9-94CE-8A1004519377}"/>
              </a:ext>
            </a:extLst>
          </p:cNvPr>
          <p:cNvSpPr txBox="1">
            <a:spLocks/>
          </p:cNvSpPr>
          <p:nvPr/>
        </p:nvSpPr>
        <p:spPr>
          <a:xfrm>
            <a:off x="406064" y="2338740"/>
            <a:ext cx="8147714" cy="42069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Oh dear . . 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r>
              <a:rPr lang="en-US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Oh</a:t>
            </a:r>
            <a:r>
              <a:rPr lang="en-US" sz="2400" b="1" dirty="0">
                <a:solidFill>
                  <a:srgbClr val="00B0F0"/>
                </a:solidFill>
                <a:latin typeface="Garamond" panose="02020404030301010803" pitchFamily="18" charset="0"/>
              </a:rPr>
              <a:t>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yes / Oh</a:t>
            </a:r>
            <a:r>
              <a:rPr lang="en-US" sz="2400" b="1" dirty="0">
                <a:solidFill>
                  <a:srgbClr val="00B0F0"/>
                </a:solidFill>
                <a:latin typeface="Garamond" panose="02020404030301010803" pitchFamily="18" charset="0"/>
              </a:rPr>
              <a:t>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no / Oh</a:t>
            </a:r>
            <a:r>
              <a:rPr lang="en-US" sz="2400" b="1" dirty="0">
                <a:solidFill>
                  <a:srgbClr val="00B0F0"/>
                </a:solidFill>
                <a:latin typeface="Garamond" panose="02020404030301010803" pitchFamily="18" charset="0"/>
              </a:rPr>
              <a:t>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my / Oh my goodness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r>
              <a:rPr lang="en-US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Oh</a:t>
            </a:r>
            <a:r>
              <a:rPr lang="en-US" sz="2400" b="1" dirty="0">
                <a:solidFill>
                  <a:srgbClr val="00B0F0"/>
                </a:solidFill>
                <a:latin typeface="Garamond" panose="02020404030301010803" pitchFamily="18" charset="0"/>
              </a:rPr>
              <a:t>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please!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r>
              <a:rPr lang="en-US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Oh God / Oh my god / omigod / OMG!!!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Oh, darling!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 mighty Isis!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Adding emphasis</a:t>
            </a:r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“What did you say to him?”</a:t>
            </a:r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	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“I didn’t say </a:t>
            </a:r>
            <a:r>
              <a:rPr lang="en-US" sz="2400" b="1" i="1" dirty="0">
                <a:solidFill>
                  <a:srgbClr val="00B050"/>
                </a:solidFill>
                <a:latin typeface="Garamond" panose="02020404030301010803" pitchFamily="18" charset="0"/>
              </a:rPr>
              <a:t>anything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!”</a:t>
            </a: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3741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in dialogue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023F546-90D8-41B6-BD08-F908C2369984}"/>
              </a:ext>
            </a:extLst>
          </p:cNvPr>
          <p:cNvSpPr txBox="1">
            <a:spLocks/>
          </p:cNvSpPr>
          <p:nvPr/>
        </p:nvSpPr>
        <p:spPr>
          <a:xfrm>
            <a:off x="406064" y="2368791"/>
            <a:ext cx="8147714" cy="36115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General wisdom: spell them out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“That jerk owes me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a hundred bucks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!”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“Back in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the nineties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I was quite the ladies’ man.”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“I got home on the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twenty-sixth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.”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But let’s not get carried away . . 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“Your total comes to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$397.64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.”</a:t>
            </a:r>
            <a:endParaRPr lang="en-US" sz="2400" dirty="0"/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“My mother lived from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1942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until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2004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.”</a:t>
            </a:r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“But after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9/11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everything changed.”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6943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Numbers in dialogue (cont.)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955082-465B-4FB3-B403-714ABA1BDE96}"/>
              </a:ext>
            </a:extLst>
          </p:cNvPr>
          <p:cNvSpPr txBox="1">
            <a:spLocks/>
          </p:cNvSpPr>
          <p:nvPr/>
        </p:nvSpPr>
        <p:spPr>
          <a:xfrm>
            <a:off x="406063" y="2368790"/>
            <a:ext cx="8147714" cy="36115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So what are some guidelines?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Spell out: round numbers (including ordinals), 			heights (six one), ages, simple times (two o’clock, 		fifteen seconds)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Use digits: years, numbers with decimals, brand 			names (WD-40), numbers on displays, specific 			times (such as digital clocks), gun calibers, phone 		numbers, highway numbers, Bible chapter/verse, 		clustered numbers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Just be consistent and sensible!</a:t>
            </a:r>
          </a:p>
        </p:txBody>
      </p:sp>
    </p:spTree>
    <p:extLst>
      <p:ext uri="{BB962C8B-B14F-4D97-AF65-F5344CB8AC3E}">
        <p14:creationId xmlns:p14="http://schemas.microsoft.com/office/powerpoint/2010/main" val="536101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Sounds/nonverbals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C49E740-8387-4865-B545-D7BA596324D9}"/>
              </a:ext>
            </a:extLst>
          </p:cNvPr>
          <p:cNvSpPr txBox="1">
            <a:spLocks/>
          </p:cNvSpPr>
          <p:nvPr/>
        </p:nvSpPr>
        <p:spPr>
          <a:xfrm>
            <a:off x="406063" y="2368790"/>
            <a:ext cx="8147714" cy="413074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Examples: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uh-huh (yes), uh-uh (no),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nuh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-uh (teenage no)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mmm-hmm,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shhhhh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ummm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: repeated letters?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oohs and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aahs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OR oohs and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ahhs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?	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Italics or not?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House style: only words not in MW11 (</a:t>
            </a:r>
            <a:r>
              <a:rPr lang="en-US" sz="2400" b="1" i="1" dirty="0" err="1">
                <a:solidFill>
                  <a:srgbClr val="00B050"/>
                </a:solidFill>
                <a:latin typeface="Garamond" panose="02020404030301010803" pitchFamily="18" charset="0"/>
              </a:rPr>
              <a:t>mmph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)</a:t>
            </a:r>
            <a:endParaRPr lang="en-US" sz="2400" dirty="0"/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All words as sounds: she </a:t>
            </a:r>
            <a:r>
              <a:rPr lang="en-US" sz="2400" b="1" i="1" dirty="0">
                <a:solidFill>
                  <a:srgbClr val="00B050"/>
                </a:solidFill>
                <a:latin typeface="Garamond" panose="02020404030301010803" pitchFamily="18" charset="0"/>
              </a:rPr>
              <a:t>tsk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ed</a:t>
            </a:r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Case by case, for emphasis, follow author choices</a:t>
            </a:r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Never</a:t>
            </a:r>
            <a:endParaRPr lang="en-US" sz="2400" dirty="0"/>
          </a:p>
          <a:p>
            <a:pPr marL="0" lvl="1" indent="0">
              <a:buFont typeface="Wingdings 3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4681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Unspoken dialogue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EADFD2-6162-4C25-907B-57FD90929453}"/>
              </a:ext>
            </a:extLst>
          </p:cNvPr>
          <p:cNvSpPr txBox="1">
            <a:spLocks/>
          </p:cNvSpPr>
          <p:nvPr/>
        </p:nvSpPr>
        <p:spPr>
          <a:xfrm>
            <a:off x="406061" y="2334447"/>
            <a:ext cx="8595063" cy="44312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How do I love thee? Let me count the ways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Direct thought: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wonder if he still loves me.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Indirect thought: I wondered if he still loved me.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Imagined/remembered dialogue: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What could I say	to him?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Do you still love me?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His words came back to	me: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Of course I still love you.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 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Mouthed dialogue: I cried out, “I love you!” He 				mouthed,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know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 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Telepathic dialogue: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love you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he replied.</a:t>
            </a:r>
          </a:p>
        </p:txBody>
      </p:sp>
    </p:spTree>
    <p:extLst>
      <p:ext uri="{BB962C8B-B14F-4D97-AF65-F5344CB8AC3E}">
        <p14:creationId xmlns:p14="http://schemas.microsoft.com/office/powerpoint/2010/main" val="2258355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communication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C4208F-18B5-4A70-A599-09E760CF0533}"/>
              </a:ext>
            </a:extLst>
          </p:cNvPr>
          <p:cNvSpPr txBox="1">
            <a:spLocks/>
          </p:cNvSpPr>
          <p:nvPr/>
        </p:nvSpPr>
        <p:spPr>
          <a:xfrm>
            <a:off x="406062" y="2282931"/>
            <a:ext cx="8147714" cy="36115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chemeClr val="tx2"/>
                </a:solidFill>
                <a:latin typeface="Garamond" panose="02020404030301010803" pitchFamily="18" charset="0"/>
              </a:rPr>
              <a:t>Text messages</a:t>
            </a:r>
          </a:p>
          <a:p>
            <a:r>
              <a:rPr lang="en-US" sz="3200" b="1" dirty="0">
                <a:solidFill>
                  <a:schemeClr val="tx2"/>
                </a:solidFill>
                <a:latin typeface="Garamond" panose="02020404030301010803" pitchFamily="18" charset="0"/>
              </a:rPr>
              <a:t>Emails</a:t>
            </a:r>
          </a:p>
          <a:p>
            <a:r>
              <a:rPr lang="en-US" sz="3200" b="1" dirty="0">
                <a:solidFill>
                  <a:schemeClr val="tx2"/>
                </a:solidFill>
                <a:latin typeface="Garamond" panose="02020404030301010803" pitchFamily="18" charset="0"/>
              </a:rPr>
              <a:t>Words typed on a screen</a:t>
            </a:r>
          </a:p>
          <a:p>
            <a:r>
              <a:rPr lang="en-US" sz="3200" b="1" dirty="0">
                <a:solidFill>
                  <a:schemeClr val="tx2"/>
                </a:solidFill>
                <a:latin typeface="Garamond" panose="02020404030301010803" pitchFamily="18" charset="0"/>
              </a:rPr>
              <a:t>Words displayed on a screen</a:t>
            </a:r>
          </a:p>
          <a:p>
            <a:endParaRPr lang="en-US" sz="32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r>
              <a:rPr lang="en-US" sz="3200" b="1" dirty="0">
                <a:solidFill>
                  <a:schemeClr val="tx2"/>
                </a:solidFill>
                <a:latin typeface="Garamond" panose="02020404030301010803" pitchFamily="18" charset="0"/>
              </a:rPr>
              <a:t>Varies! Small caps, cap/lowercase, italic, roman/quotes, character style</a:t>
            </a:r>
          </a:p>
        </p:txBody>
      </p:sp>
    </p:spTree>
    <p:extLst>
      <p:ext uri="{BB962C8B-B14F-4D97-AF65-F5344CB8AC3E}">
        <p14:creationId xmlns:p14="http://schemas.microsoft.com/office/powerpoint/2010/main" val="4160800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Non-English languages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D4275CA-6971-4226-BE2C-F400152B1D23}"/>
              </a:ext>
            </a:extLst>
          </p:cNvPr>
          <p:cNvSpPr txBox="1">
            <a:spLocks/>
          </p:cNvSpPr>
          <p:nvPr/>
        </p:nvSpPr>
        <p:spPr>
          <a:xfrm>
            <a:off x="406061" y="2323983"/>
            <a:ext cx="8595064" cy="41307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Historically/traditionally: italic if not in dictionary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“Allahu </a:t>
            </a:r>
            <a:r>
              <a:rPr lang="en-US" sz="2400" b="1" i="1" u="sng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akhbar</a:t>
            </a:r>
            <a:r>
              <a:rPr lang="en-US" sz="24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.”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Inclusive language/avoiding “othering”: roman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“Welcome, monsieur.”</a:t>
            </a:r>
            <a:endParaRPr lang="en-US" sz="2400" dirty="0"/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But italic can also aid the reader: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“Your </a:t>
            </a:r>
            <a:r>
              <a:rPr lang="en-US" sz="2400" b="1" i="1" u="sng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husavik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has been prepared, </a:t>
            </a:r>
            <a:r>
              <a:rPr lang="en-US" sz="2400" b="1" i="1" u="sng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s’harva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.”</a:t>
            </a:r>
            <a:endParaRPr lang="en-US" sz="28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Is the word part of the fictional world?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420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A804E4-5D6D-4B35-82F0-6437D8E6D950}"/>
              </a:ext>
            </a:extLst>
          </p:cNvPr>
          <p:cNvSpPr txBox="1">
            <a:spLocks/>
          </p:cNvSpPr>
          <p:nvPr/>
        </p:nvSpPr>
        <p:spPr>
          <a:xfrm>
            <a:off x="406061" y="2319339"/>
            <a:ext cx="8147714" cy="36115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Some options: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 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“Je ne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comprends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pas,” she said.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en-US" sz="24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don't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						</a:t>
            </a:r>
            <a:r>
              <a:rPr lang="en-US" sz="24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understand.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 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“Je ne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comprends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pas,” she said. I don't 						understand.</a:t>
            </a:r>
            <a:endParaRPr lang="en-US" sz="2400" dirty="0"/>
          </a:p>
          <a:p>
            <a:pPr marL="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 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“Je ne 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comprends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pas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” (I don't 									understand.)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One more time: Be consistent!</a:t>
            </a:r>
          </a:p>
          <a:p>
            <a:pPr marL="0" lvl="1" indent="0">
              <a:buFont typeface="Wingdings 3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3944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969" y="927098"/>
            <a:ext cx="6744505" cy="709865"/>
          </a:xfrm>
        </p:spPr>
        <p:txBody>
          <a:bodyPr/>
          <a:lstStyle/>
          <a:p>
            <a:r>
              <a:rPr lang="en-US" dirty="0"/>
              <a:t>Put down the grammar hammer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B65B3E-1791-499F-933D-84AA503CAFAD}"/>
              </a:ext>
            </a:extLst>
          </p:cNvPr>
          <p:cNvSpPr txBox="1">
            <a:spLocks/>
          </p:cNvSpPr>
          <p:nvPr/>
        </p:nvSpPr>
        <p:spPr>
          <a:xfrm>
            <a:off x="406060" y="2319338"/>
            <a:ext cx="8147714" cy="36115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“That’s how people talk!”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Let the characters have their voice, formal or not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Letting go of “rules”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Informal subjunctive: I wish I was dead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Misplaced either/only: I only have five dollars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Ignore who/whom distinction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Words that don’t conform to the dictionary</a:t>
            </a:r>
          </a:p>
        </p:txBody>
      </p:sp>
    </p:spTree>
    <p:extLst>
      <p:ext uri="{BB962C8B-B14F-4D97-AF65-F5344CB8AC3E}">
        <p14:creationId xmlns:p14="http://schemas.microsoft.com/office/powerpoint/2010/main" val="212505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“That’s how people talk”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71229C-E50E-4295-A4BD-BF6947938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28" y="2577743"/>
            <a:ext cx="7455973" cy="3416300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Let characters have their own voice</a:t>
            </a:r>
          </a:p>
          <a:p>
            <a:pPr lvl="1"/>
            <a:r>
              <a:rPr lang="en-US" sz="2600" b="1" dirty="0">
                <a:solidFill>
                  <a:schemeClr val="tx2"/>
                </a:solidFill>
                <a:latin typeface="Garamond" panose="02020404030301010803" pitchFamily="18" charset="0"/>
              </a:rPr>
              <a:t>Grammar</a:t>
            </a:r>
          </a:p>
          <a:p>
            <a:pPr lvl="1"/>
            <a:r>
              <a:rPr lang="en-US" sz="2600" b="1" dirty="0">
                <a:solidFill>
                  <a:schemeClr val="tx2"/>
                </a:solidFill>
                <a:latin typeface="Garamond" panose="02020404030301010803" pitchFamily="18" charset="0"/>
              </a:rPr>
              <a:t>Dialect</a:t>
            </a:r>
          </a:p>
          <a:p>
            <a:pPr lvl="1"/>
            <a:r>
              <a:rPr lang="en-US" sz="2600" b="1" dirty="0">
                <a:solidFill>
                  <a:schemeClr val="tx2"/>
                </a:solidFill>
                <a:latin typeface="Garamond" panose="02020404030301010803" pitchFamily="18" charset="0"/>
              </a:rPr>
              <a:t>Slang</a:t>
            </a:r>
          </a:p>
          <a:p>
            <a:pPr lvl="1"/>
            <a:r>
              <a:rPr lang="en-US" sz="2600" b="1" dirty="0">
                <a:solidFill>
                  <a:schemeClr val="tx2"/>
                </a:solidFill>
                <a:latin typeface="Garamond" panose="02020404030301010803" pitchFamily="18" charset="0"/>
              </a:rPr>
              <a:t>Pauses/interruptions/stuttering</a:t>
            </a:r>
          </a:p>
          <a:p>
            <a:pPr lvl="1"/>
            <a:r>
              <a:rPr lang="en-US" sz="2600" b="1" dirty="0">
                <a:solidFill>
                  <a:schemeClr val="tx2"/>
                </a:solidFill>
                <a:latin typeface="Garamond" panose="02020404030301010803" pitchFamily="18" charset="0"/>
              </a:rPr>
              <a:t>Verbal tics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BUT: remember to serve the reader!</a:t>
            </a:r>
          </a:p>
        </p:txBody>
      </p:sp>
    </p:spTree>
    <p:extLst>
      <p:ext uri="{BB962C8B-B14F-4D97-AF65-F5344CB8AC3E}">
        <p14:creationId xmlns:p14="http://schemas.microsoft.com/office/powerpoint/2010/main" val="3151288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Dialect and informality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63957F6-2DCD-4BC1-8D3B-2AB7BD08C9D8}"/>
              </a:ext>
            </a:extLst>
          </p:cNvPr>
          <p:cNvSpPr txBox="1">
            <a:spLocks/>
          </p:cNvSpPr>
          <p:nvPr/>
        </p:nvSpPr>
        <p:spPr>
          <a:xfrm>
            <a:off x="406059" y="2368792"/>
            <a:ext cx="8147714" cy="361156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600" b="1" dirty="0">
                <a:solidFill>
                  <a:schemeClr val="tx2"/>
                </a:solidFill>
                <a:latin typeface="Garamond" panose="02020404030301010803" pitchFamily="18" charset="0"/>
              </a:rPr>
              <a:t>General principles:</a:t>
            </a:r>
          </a:p>
          <a:p>
            <a:pPr marL="457200" lvl="1" indent="0">
              <a:buFont typeface="Wingdings 3" charset="2"/>
              <a:buNone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Watch for overwriting, stereotypes, caricatures</a:t>
            </a:r>
          </a:p>
          <a:p>
            <a:pPr marL="457200" lvl="1" indent="0">
              <a:buFont typeface="Wingdings 3" charset="2"/>
              <a:buNone/>
            </a:pP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Authenticity of vocabulary, syntax, etc.</a:t>
            </a:r>
            <a:endParaRPr lang="en-US" sz="40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r>
              <a:rPr lang="en-US" sz="9600" b="1" dirty="0">
                <a:solidFill>
                  <a:schemeClr val="tx2"/>
                </a:solidFill>
                <a:latin typeface="Garamond" panose="02020404030301010803" pitchFamily="18" charset="0"/>
              </a:rPr>
              <a:t>Regional vocabulary</a:t>
            </a:r>
          </a:p>
          <a:p>
            <a:pPr marL="457200" lvl="1" indent="0">
              <a:buFont typeface="Wingdings 3" charset="2"/>
              <a:buNone/>
            </a:pP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What’s a bubbler? 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Cheeseheads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know . . .</a:t>
            </a:r>
          </a:p>
          <a:p>
            <a:pPr marL="0" lvl="1" indent="0">
              <a:buFont typeface="Wingdings 3" charset="2"/>
              <a:buNone/>
            </a:pP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To the DeLorean! (Say no to anachronisms)</a:t>
            </a:r>
          </a:p>
          <a:p>
            <a:r>
              <a:rPr lang="en-US" sz="9600" b="1" dirty="0">
                <a:solidFill>
                  <a:schemeClr val="tx2"/>
                </a:solidFill>
                <a:latin typeface="Garamond" panose="02020404030301010803" pitchFamily="18" charset="0"/>
              </a:rPr>
              <a:t>Accents and elisions:</a:t>
            </a:r>
          </a:p>
          <a:p>
            <a:pPr marL="457200" lvl="1" indent="0">
              <a:buFont typeface="Wingdings 3" charset="2"/>
              <a:buNone/>
            </a:pP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96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96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yuh, 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ag’in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y’all, 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doin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’; nae, 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laddie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; aye, 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guv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</a:p>
          <a:p>
            <a:pPr marL="457200" lvl="1" indent="0">
              <a:buFont typeface="Wingdings 3" charset="2"/>
              <a:buNone/>
            </a:pPr>
            <a:r>
              <a:rPr lang="en-US" sz="96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96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 </a:t>
            </a:r>
            <a:r>
              <a:rPr lang="en-US" sz="96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ya’ll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; “</a:t>
            </a:r>
            <a:r>
              <a:rPr lang="en-US" sz="96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muh</a:t>
            </a:r>
            <a:r>
              <a:rPr lang="en-US" sz="9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”</a:t>
            </a:r>
          </a:p>
          <a:p>
            <a:pPr marL="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129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Slang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4B2327-93CE-43FD-AC0A-A8C9869986FF}"/>
              </a:ext>
            </a:extLst>
          </p:cNvPr>
          <p:cNvSpPr txBox="1">
            <a:spLocks/>
          </p:cNvSpPr>
          <p:nvPr/>
        </p:nvSpPr>
        <p:spPr>
          <a:xfrm>
            <a:off x="406059" y="2765353"/>
            <a:ext cx="8147714" cy="36115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When the dictionary is no help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dammit/damn it,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outta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/outa here,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whaddya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/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whadja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/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whatcha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geez, whoop-de-do,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helluva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young’uns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Woot!</a:t>
            </a:r>
          </a:p>
        </p:txBody>
      </p:sp>
    </p:spTree>
    <p:extLst>
      <p:ext uri="{BB962C8B-B14F-4D97-AF65-F5344CB8AC3E}">
        <p14:creationId xmlns:p14="http://schemas.microsoft.com/office/powerpoint/2010/main" val="3780834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Dirty talk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D3551B-6647-42DD-9490-6E0BDE0E1F9B}"/>
              </a:ext>
            </a:extLst>
          </p:cNvPr>
          <p:cNvSpPr txBox="1">
            <a:spLocks/>
          </p:cNvSpPr>
          <p:nvPr/>
        </p:nvSpPr>
        <p:spPr>
          <a:xfrm>
            <a:off x="498143" y="2674413"/>
            <a:ext cx="8147714" cy="36115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chemeClr val="tx2"/>
                </a:solidFill>
                <a:latin typeface="Garamond" panose="02020404030301010803" pitchFamily="18" charset="0"/>
              </a:rPr>
              <a:t>Level of vulgarity</a:t>
            </a:r>
          </a:p>
          <a:p>
            <a:pPr marL="457200" lvl="1" indent="0">
              <a:buFont typeface="Wingdings 3" charset="2"/>
              <a:buNone/>
            </a:pP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Appropriate for the genre/setting/character?	</a:t>
            </a:r>
          </a:p>
          <a:p>
            <a:r>
              <a:rPr lang="en-US" sz="3000" b="1" dirty="0">
                <a:solidFill>
                  <a:schemeClr val="tx2"/>
                </a:solidFill>
                <a:latin typeface="Garamond" panose="02020404030301010803" pitchFamily="18" charset="0"/>
              </a:rPr>
              <a:t>Conscious language: are slurs necessary?</a:t>
            </a:r>
          </a:p>
          <a:p>
            <a:pPr marL="402336" lvl="1" indent="0">
              <a:buNone/>
            </a:pPr>
            <a:r>
              <a:rPr lang="en-US" sz="3000" b="1" dirty="0">
                <a:solidFill>
                  <a:schemeClr val="tx2"/>
                </a:solidFill>
                <a:latin typeface="Garamond" panose="02020404030301010803" pitchFamily="18" charset="0"/>
              </a:rPr>
              <a:t>		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Can other language convey unpleasant things?</a:t>
            </a:r>
          </a:p>
          <a:p>
            <a:r>
              <a:rPr lang="en-US" sz="3000" b="1" dirty="0">
                <a:solidFill>
                  <a:schemeClr val="tx2"/>
                </a:solidFill>
                <a:latin typeface="Garamond" panose="02020404030301010803" pitchFamily="18" charset="0"/>
              </a:rPr>
              <a:t>Inadvertent innuendo</a:t>
            </a:r>
          </a:p>
          <a:p>
            <a:pPr marL="457200" lvl="1" indent="0">
              <a:buFont typeface="Wingdings 3" charset="2"/>
              <a:buNone/>
            </a:pP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30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Channel your inner twelve-year-old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13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Queries: do a tact check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13C02D1-C4D9-4998-8725-C5514EBAFB1B}"/>
              </a:ext>
            </a:extLst>
          </p:cNvPr>
          <p:cNvSpPr txBox="1">
            <a:spLocks/>
          </p:cNvSpPr>
          <p:nvPr/>
        </p:nvSpPr>
        <p:spPr>
          <a:xfrm>
            <a:off x="406058" y="2312982"/>
            <a:ext cx="8147714" cy="413074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solidFill>
                  <a:schemeClr val="tx2"/>
                </a:solidFill>
                <a:latin typeface="Garamond" panose="02020404030301010803" pitchFamily="18" charset="0"/>
              </a:rPr>
              <a:t>Be gentle. Ask, don’t tell.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“Is [unusual word choice] intentional?” </a:t>
            </a:r>
          </a:p>
          <a:p>
            <a:r>
              <a:rPr lang="en-US" sz="2800" b="1">
                <a:solidFill>
                  <a:schemeClr val="tx2"/>
                </a:solidFill>
                <a:latin typeface="Garamond" panose="02020404030301010803" pitchFamily="18" charset="0"/>
              </a:rPr>
              <a:t>Explain why you’re suggesting the change.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“Readers may be confused by this, because _____.”</a:t>
            </a:r>
          </a:p>
          <a:p>
            <a:r>
              <a:rPr lang="en-US" sz="2800" b="1">
                <a:solidFill>
                  <a:schemeClr val="tx2"/>
                </a:solidFill>
                <a:latin typeface="Garamond" panose="02020404030301010803" pitchFamily="18" charset="0"/>
              </a:rPr>
              <a:t>Focus on the needs of the story and the reader.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“[Character]’s speech pattern changed here; was this 		intentional? Or is my edit for consistency OK?”</a:t>
            </a:r>
          </a:p>
          <a:p>
            <a:r>
              <a:rPr lang="en-US" sz="2800" b="1">
                <a:solidFill>
                  <a:schemeClr val="tx2"/>
                </a:solidFill>
                <a:latin typeface="Garamond" panose="02020404030301010803" pitchFamily="18" charset="0"/>
              </a:rPr>
              <a:t>Suggest a fix, if you can.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“Perhaps change this word to _____?”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87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resources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E6DAE4-93E3-439A-91D2-4F61646882BA}"/>
              </a:ext>
            </a:extLst>
          </p:cNvPr>
          <p:cNvSpPr txBox="1">
            <a:spLocks/>
          </p:cNvSpPr>
          <p:nvPr/>
        </p:nvSpPr>
        <p:spPr>
          <a:xfrm>
            <a:off x="471274" y="2575035"/>
            <a:ext cx="8201451" cy="394137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Beth Hill’s blog: theeditorsblog.net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Louise 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Harnby</a:t>
            </a: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: louiseharnbyproofreader.com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Buzzfeed Style Guide: buzzfeed.com/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emmyf</a:t>
            </a: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/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buzzfeed</a:t>
            </a: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-style-guide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Google Books 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Ngram</a:t>
            </a: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 Viewer: books.google.com/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ngrams</a:t>
            </a:r>
            <a:endParaRPr lang="en-US" sz="28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CMOS Shop Talk (Fiction+): cmosshoptalk.com</a:t>
            </a:r>
          </a:p>
        </p:txBody>
      </p:sp>
    </p:spTree>
    <p:extLst>
      <p:ext uri="{BB962C8B-B14F-4D97-AF65-F5344CB8AC3E}">
        <p14:creationId xmlns:p14="http://schemas.microsoft.com/office/powerpoint/2010/main" val="3220688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thoughts . . 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DF277EF-7091-40A3-A4E8-F7E5DB191CEF}"/>
              </a:ext>
            </a:extLst>
          </p:cNvPr>
          <p:cNvSpPr txBox="1">
            <a:spLocks/>
          </p:cNvSpPr>
          <p:nvPr/>
        </p:nvSpPr>
        <p:spPr>
          <a:xfrm>
            <a:off x="406057" y="2308690"/>
            <a:ext cx="8147714" cy="42069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Be flexible.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Use your Spidey-sense.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Respect the author’s and characters’ voices.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Serve the readers.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Have fun!</a:t>
            </a:r>
          </a:p>
          <a:p>
            <a:endParaRPr lang="en-US" sz="28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Questions? amy@featherschneider.com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Social media links: www.featherschneider.com</a:t>
            </a:r>
          </a:p>
          <a:p>
            <a:endParaRPr lang="en-US" sz="28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lvl="1"/>
            <a:endParaRPr lang="en-US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8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969" y="927098"/>
            <a:ext cx="6782605" cy="709865"/>
          </a:xfrm>
        </p:spPr>
        <p:txBody>
          <a:bodyPr/>
          <a:lstStyle/>
          <a:p>
            <a:r>
              <a:rPr lang="en-US" dirty="0"/>
              <a:t>Dialogue tags and action beats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9033FA4-7C64-4AEE-8DD5-5D4CCA333F3A}"/>
              </a:ext>
            </a:extLst>
          </p:cNvPr>
          <p:cNvSpPr txBox="1">
            <a:spLocks/>
          </p:cNvSpPr>
          <p:nvPr/>
        </p:nvSpPr>
        <p:spPr>
          <a:xfrm>
            <a:off x="406065" y="2244143"/>
            <a:ext cx="8147714" cy="434339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Punctuation of tags and beats</a:t>
            </a:r>
          </a:p>
          <a:p>
            <a:pPr marL="457200" lvl="1" indent="0">
              <a:buFont typeface="Wingdings 3" charset="2"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“I never said that,” she said.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(TAG)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“I never said that.” She frowned.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(BEAT)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“I don’t understand,” she said, and looked away.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Speech interrupted with action/expressions:</a:t>
            </a:r>
            <a:endParaRPr lang="en-US" sz="32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57150" lvl="1" indent="0">
              <a:buFont typeface="Wingdings 3" charset="2"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“Hey”—he looked into her eyes—“I never wanted 			to hurt you.”</a:t>
            </a:r>
          </a:p>
          <a:p>
            <a:pPr marL="5715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280854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Tags and beats (cont.)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5C9439C-89AA-45F4-B11E-670ED842F043}"/>
              </a:ext>
            </a:extLst>
          </p:cNvPr>
          <p:cNvSpPr txBox="1">
            <a:spLocks/>
          </p:cNvSpPr>
          <p:nvPr/>
        </p:nvSpPr>
        <p:spPr>
          <a:xfrm>
            <a:off x="406066" y="2270053"/>
            <a:ext cx="8147714" cy="36115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Wrong: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Rita 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looked up,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“Flowers? For me?”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Right: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Rita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exclaimed,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“Flowers? For me?” (TAG)</a:t>
            </a:r>
          </a:p>
          <a:p>
            <a:pPr marL="457200" lvl="1" indent="0"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Rita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looked up.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“Flowers? For me?” (BEAT)</a:t>
            </a:r>
          </a:p>
          <a:p>
            <a:pPr marL="457200" lvl="1" indent="0">
              <a:buFont typeface="Wingdings 3" charset="2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828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Dialogue tag pitfalls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9C541D-F878-4649-A894-88C011F8BDC8}"/>
              </a:ext>
            </a:extLst>
          </p:cNvPr>
          <p:cNvSpPr txBox="1">
            <a:spLocks/>
          </p:cNvSpPr>
          <p:nvPr/>
        </p:nvSpPr>
        <p:spPr>
          <a:xfrm>
            <a:off x="406066" y="2289288"/>
            <a:ext cx="7093732" cy="438626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Look out for Tom </a:t>
            </a:r>
            <a:r>
              <a:rPr lang="en-US" sz="2800" b="1" dirty="0" err="1">
                <a:solidFill>
                  <a:schemeClr val="tx2"/>
                </a:solidFill>
                <a:latin typeface="Garamond" panose="02020404030301010803" pitchFamily="18" charset="0"/>
              </a:rPr>
              <a:t>Swifties</a:t>
            </a:r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:</a:t>
            </a:r>
          </a:p>
          <a:p>
            <a:pPr marL="731520" lvl="2" indent="0">
              <a:buNone/>
            </a:pP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	 	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“We just struck oil!” Tom </a:t>
            </a:r>
            <a:r>
              <a:rPr lang="en-US" sz="2200" b="1" dirty="0">
                <a:solidFill>
                  <a:srgbClr val="FF0000"/>
                </a:solidFill>
                <a:latin typeface="Garamond" panose="02020404030301010803" pitchFamily="18" charset="0"/>
              </a:rPr>
              <a:t>gushed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 </a:t>
            </a:r>
          </a:p>
          <a:p>
            <a:pPr marL="457200" lvl="1" indent="0">
              <a:buFont typeface="Wingdings 3" charset="2"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Sadly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that’s not an option,” he said 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sadly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He said, she said, he said, she said . . .</a:t>
            </a:r>
            <a:endParaRPr lang="en-US" sz="3200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57150" lvl="1" indent="0">
              <a:buFont typeface="Wingdings 3" charset="2"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Too many: Intrusive much?</a:t>
            </a:r>
          </a:p>
          <a:p>
            <a:pPr marL="5715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Not enough: Wait, who’s talking?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Paragraphing</a:t>
            </a:r>
          </a:p>
          <a:p>
            <a:pPr marL="57150" lvl="1" indent="0">
              <a:buFont typeface="Wingdings 3" charset="2"/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Usually a new paragraph for each speaker</a:t>
            </a:r>
          </a:p>
          <a:p>
            <a:pPr marL="5715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. . . But rules are made to be broken!</a:t>
            </a:r>
          </a:p>
          <a:p>
            <a:pPr lvl="1"/>
            <a:endParaRPr lang="en-US" b="1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5715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94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Verbs of utterance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A89E17-4943-450C-88D9-155E365C03D2}"/>
              </a:ext>
            </a:extLst>
          </p:cNvPr>
          <p:cNvSpPr txBox="1">
            <a:spLocks/>
          </p:cNvSpPr>
          <p:nvPr/>
        </p:nvSpPr>
        <p:spPr>
          <a:xfrm>
            <a:off x="406066" y="2321567"/>
            <a:ext cx="7634644" cy="413074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Also called “verbs of saying”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she screamed,  he muttered,  they wheezed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grimaced,  she shuddered,  he smiled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he sighed, they laughed, I hissed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Consider the context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“Oh, Heathcliff,” she sighed.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“[Five sentences],” she sighed.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Does it match the speech?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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“Shut up!” he explained. (h/t Ring Lardner,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The 				Young </a:t>
            </a:r>
            <a:r>
              <a:rPr lang="en-US" sz="2400" b="1" i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Immigrunts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1920)</a:t>
            </a: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102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“dialogue” isn’t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A89E17-4943-450C-88D9-155E365C03D2}"/>
              </a:ext>
            </a:extLst>
          </p:cNvPr>
          <p:cNvSpPr txBox="1">
            <a:spLocks/>
          </p:cNvSpPr>
          <p:nvPr/>
        </p:nvSpPr>
        <p:spPr>
          <a:xfrm>
            <a:off x="406065" y="2321567"/>
            <a:ext cx="8099759" cy="41307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Words being described or reported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wanted to scream “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Noooooooo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!”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She’d never heard him say </a:t>
            </a:r>
            <a:r>
              <a:rPr lang="en-US" sz="28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 love you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The sign said NO TRESPASSING.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She scribbled </a:t>
            </a:r>
            <a:r>
              <a:rPr lang="en-US" sz="2800" b="1" i="1" u="sng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Meet me at the clock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.</a:t>
            </a:r>
          </a:p>
          <a:p>
            <a:pPr marL="457200" lvl="1" indent="0">
              <a:buFont typeface="Wingdings 3" charset="2"/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A firm “No, I won’t” was all that was needed.</a:t>
            </a: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14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Punctuating dialogue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1ADE66-A956-4674-8710-A69D68E2DE3C}"/>
              </a:ext>
            </a:extLst>
          </p:cNvPr>
          <p:cNvSpPr txBox="1">
            <a:spLocks/>
          </p:cNvSpPr>
          <p:nvPr/>
        </p:nvSpPr>
        <p:spPr>
          <a:xfrm>
            <a:off x="406065" y="2343033"/>
            <a:ext cx="8147714" cy="428314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Interruptions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“But I—”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	“I don’t want to hear another word!”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Pauses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“You can’t . . . Never mind.”</a:t>
            </a:r>
            <a:endParaRPr lang="en-US" sz="2400" dirty="0"/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Trailing off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“She kicked me in the . . .” He looked	down.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Comma after an ellipsis?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F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?</a:t>
            </a:r>
            <a:r>
              <a:rPr lang="en-US" sz="2400" b="1" dirty="0">
                <a:solidFill>
                  <a:srgbClr val="7030A0"/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“Well . . . </a:t>
            </a:r>
            <a:r>
              <a:rPr lang="en-US" sz="2400" b="1" dirty="0">
                <a:solidFill>
                  <a:srgbClr val="00B0F0"/>
                </a:solidFill>
                <a:latin typeface="Garamond" panose="02020404030301010803" pitchFamily="18" charset="0"/>
              </a:rPr>
              <a:t>,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” said Eloise.</a:t>
            </a:r>
          </a:p>
          <a:p>
            <a:pPr marL="457200" lvl="1" indent="0">
              <a:buFont typeface="Wingdings 3" charset="2"/>
              <a:buNone/>
            </a:pPr>
            <a:endParaRPr lang="en-US" sz="2400" b="1" dirty="0">
              <a:solidFill>
                <a:srgbClr val="7030A0"/>
              </a:solidFill>
              <a:latin typeface="Garamond" panose="02020404030301010803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64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EB3E-0686-4F8C-86B5-80681D43D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Punctuating dialogue (cont.)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3FD454-4BC9-4257-B748-92C34F391EB4}"/>
              </a:ext>
            </a:extLst>
          </p:cNvPr>
          <p:cNvSpPr txBox="1">
            <a:spLocks/>
          </p:cNvSpPr>
          <p:nvPr/>
        </p:nvSpPr>
        <p:spPr>
          <a:xfrm>
            <a:off x="406065" y="2318621"/>
            <a:ext cx="8147714" cy="40545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Quote marks immediately after dashes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She hugged him—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“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Don’t ever leave me again!”</a:t>
            </a:r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Opening apostrophes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 err="1">
                <a:solidFill>
                  <a:srgbClr val="00B050"/>
                </a:solidFill>
                <a:latin typeface="Garamond" panose="02020404030301010803" pitchFamily="18" charset="0"/>
              </a:rPr>
              <a:t>’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cause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’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er,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’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im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, 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’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til</a:t>
            </a:r>
            <a:endParaRPr lang="en-US" sz="2400" dirty="0"/>
          </a:p>
          <a:p>
            <a:r>
              <a:rPr lang="en-US" sz="2800" b="1" dirty="0">
                <a:solidFill>
                  <a:schemeClr val="tx2"/>
                </a:solidFill>
                <a:latin typeface="Garamond" panose="02020404030301010803" pitchFamily="18" charset="0"/>
              </a:rPr>
              <a:t>And speaking of quotes and dashes . . .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“I could tell you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”—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he pinned her with his steely 				gaze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—“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but then I’d have to kill you.”</a:t>
            </a:r>
          </a:p>
          <a:p>
            <a:pPr marL="457200" lvl="1" indent="0">
              <a:buFont typeface="Wingdings 3" charset="2"/>
              <a:buNone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	</a:t>
            </a:r>
            <a:r>
              <a:rPr lang="en-US" sz="2400" b="1" dirty="0">
                <a:solidFill>
                  <a:srgbClr val="00B050"/>
                </a:solidFill>
                <a:latin typeface="ZDingbats"/>
                <a:sym typeface="Wingdings" panose="05000000000000000000" pitchFamily="2" charset="2"/>
              </a:rPr>
              <a:t> </a:t>
            </a:r>
            <a:r>
              <a:rPr lang="en-US" sz="2400" b="1" dirty="0">
                <a:solidFill>
                  <a:srgbClr val="00B050"/>
                </a:solidFill>
                <a:latin typeface="ZDingbats"/>
              </a:rPr>
              <a:t>	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“Well, I guess that’s all</a:t>
            </a:r>
            <a:r>
              <a:rPr lang="en-US" sz="2400" b="1" dirty="0">
                <a:solidFill>
                  <a:srgbClr val="00B050"/>
                </a:solidFill>
                <a:latin typeface="Garamond" panose="02020404030301010803" pitchFamily="18" charset="0"/>
              </a:rPr>
              <a:t>—” She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Garamond" panose="02020404030301010803" pitchFamily="18" charset="0"/>
              </a:rPr>
              <a:t> looked around. 				“Wait, where’s the baby?”</a:t>
            </a:r>
          </a:p>
        </p:txBody>
      </p:sp>
    </p:spTree>
    <p:extLst>
      <p:ext uri="{BB962C8B-B14F-4D97-AF65-F5344CB8AC3E}">
        <p14:creationId xmlns:p14="http://schemas.microsoft.com/office/powerpoint/2010/main" val="2383955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2513</TotalTime>
  <Words>1775</Words>
  <Application>Microsoft Office PowerPoint</Application>
  <PresentationFormat>On-screen Show (4:3)</PresentationFormat>
  <Paragraphs>226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Century Gothic</vt:lpstr>
      <vt:lpstr>Garamond</vt:lpstr>
      <vt:lpstr>Wingdings 3</vt:lpstr>
      <vt:lpstr>ZDingbats</vt:lpstr>
      <vt:lpstr>Ion Boardroom</vt:lpstr>
      <vt:lpstr>Talking Points: Copyediting Dialogue in Fiction</vt:lpstr>
      <vt:lpstr>“That’s how people talk”</vt:lpstr>
      <vt:lpstr>Dialogue tags and action beats</vt:lpstr>
      <vt:lpstr>Tags and beats (cont.)</vt:lpstr>
      <vt:lpstr>Dialogue tag pitfalls</vt:lpstr>
      <vt:lpstr>Verbs of utterance</vt:lpstr>
      <vt:lpstr>When “dialogue” isn’t</vt:lpstr>
      <vt:lpstr>Punctuating dialogue</vt:lpstr>
      <vt:lpstr>Punctuating dialogue (cont.)</vt:lpstr>
      <vt:lpstr>Punctuating dialogue (cont.)</vt:lpstr>
      <vt:lpstr>Punctuating dialogue (cont.)</vt:lpstr>
      <vt:lpstr>Numbers in dialogue</vt:lpstr>
      <vt:lpstr>Numbers in dialogue (cont.)</vt:lpstr>
      <vt:lpstr>Sounds/nonverbals</vt:lpstr>
      <vt:lpstr>Unspoken dialogue</vt:lpstr>
      <vt:lpstr>Electronic communication</vt:lpstr>
      <vt:lpstr>Non-English languages</vt:lpstr>
      <vt:lpstr>Translations</vt:lpstr>
      <vt:lpstr>Put down the grammar hammer</vt:lpstr>
      <vt:lpstr>Dialect and informality</vt:lpstr>
      <vt:lpstr>Slang</vt:lpstr>
      <vt:lpstr>Dirty talk</vt:lpstr>
      <vt:lpstr>Queries: do a tact check</vt:lpstr>
      <vt:lpstr>Suggested resources</vt:lpstr>
      <vt:lpstr>Final thoughts . . 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Talking Points: Copyediting Dialogue in Fiction</dc:title>
  <dc:creator>Copyeditor</dc:creator>
  <cp:lastModifiedBy>Copyeditor</cp:lastModifiedBy>
  <cp:revision>7</cp:revision>
  <dcterms:created xsi:type="dcterms:W3CDTF">2022-05-23T14:23:30Z</dcterms:created>
  <dcterms:modified xsi:type="dcterms:W3CDTF">2022-05-28T13:14:39Z</dcterms:modified>
</cp:coreProperties>
</file>